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7"/>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476" r:id="rId19"/>
    <p:sldId id="512" r:id="rId20"/>
    <p:sldId id="498" r:id="rId21"/>
    <p:sldId id="480" r:id="rId22"/>
    <p:sldId id="499" r:id="rId23"/>
    <p:sldId id="478" r:id="rId24"/>
    <p:sldId id="507" r:id="rId25"/>
    <p:sldId id="427" r:id="rId26"/>
    <p:sldId id="482" r:id="rId27"/>
    <p:sldId id="508" r:id="rId28"/>
    <p:sldId id="513" r:id="rId29"/>
    <p:sldId id="483" r:id="rId30"/>
    <p:sldId id="488" r:id="rId31"/>
    <p:sldId id="534" r:id="rId32"/>
    <p:sldId id="485" r:id="rId33"/>
    <p:sldId id="484" r:id="rId34"/>
    <p:sldId id="501" r:id="rId35"/>
    <p:sldId id="486" r:id="rId36"/>
    <p:sldId id="500" r:id="rId37"/>
    <p:sldId id="502" r:id="rId38"/>
    <p:sldId id="503" r:id="rId39"/>
    <p:sldId id="506" r:id="rId40"/>
    <p:sldId id="474" r:id="rId41"/>
    <p:sldId id="489" r:id="rId42"/>
    <p:sldId id="525" r:id="rId43"/>
    <p:sldId id="531" r:id="rId44"/>
    <p:sldId id="528" r:id="rId45"/>
    <p:sldId id="529" r:id="rId46"/>
    <p:sldId id="530" r:id="rId47"/>
    <p:sldId id="505" r:id="rId48"/>
    <p:sldId id="519" r:id="rId49"/>
    <p:sldId id="515" r:id="rId50"/>
    <p:sldId id="535" r:id="rId51"/>
    <p:sldId id="514" r:id="rId52"/>
    <p:sldId id="532" r:id="rId53"/>
    <p:sldId id="431" r:id="rId54"/>
    <p:sldId id="446" r:id="rId55"/>
    <p:sldId id="456" r:id="rId56"/>
    <p:sldId id="436" r:id="rId57"/>
    <p:sldId id="409" r:id="rId58"/>
    <p:sldId id="429" r:id="rId59"/>
    <p:sldId id="455" r:id="rId60"/>
    <p:sldId id="473" r:id="rId61"/>
    <p:sldId id="472" r:id="rId62"/>
    <p:sldId id="533" r:id="rId63"/>
    <p:sldId id="470" r:id="rId64"/>
    <p:sldId id="537" r:id="rId65"/>
    <p:sldId id="527"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476"/>
            <p14:sldId id="512"/>
            <p14:sldId id="498"/>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 id="473"/>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76984"/>
  </p:normalViewPr>
  <p:slideViewPr>
    <p:cSldViewPr snapToGrid="0" snapToObjects="1">
      <p:cViewPr varScale="1">
        <p:scale>
          <a:sx n="82" d="100"/>
          <a:sy n="82" d="100"/>
        </p:scale>
        <p:origin x="13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noProof="0" dirty="0"/>
              <a:t>Note that “RBA” stands for Hierarchical </a:t>
            </a:r>
            <a:r>
              <a:rPr lang="en-US" noProof="0" dirty="0" err="1"/>
              <a:t>Bidirectionnal</a:t>
            </a:r>
            <a:r>
              <a:rPr lang="en-US" noProof="0" dirty="0"/>
              <a:t> Attentive module and is described in detail in the following slides.</a:t>
            </a:r>
          </a:p>
          <a:p>
            <a:endParaRPr lang="en-US" noProof="0" dirty="0"/>
          </a:p>
          <a:p>
            <a:r>
              <a:rPr lang="en-US" noProof="0" dirty="0"/>
              <a:t>From a high-level perspective, the sentiment analysis module does… by… [</a:t>
            </a:r>
            <a:r>
              <a:rPr lang="en-US" b="1" noProof="0" dirty="0"/>
              <a:t>ELABORATE</a:t>
            </a:r>
            <a:r>
              <a:rPr lang="en-US" noProof="0" dirty="0"/>
              <a:t>] </a:t>
            </a:r>
          </a:p>
          <a:p>
            <a:r>
              <a:rPr lang="en-US" noProof="0" dirty="0">
                <a:sym typeface="Wingdings" pitchFamily="2" charset="2"/>
              </a:rPr>
              <a:t> </a:t>
            </a:r>
            <a:r>
              <a:rPr lang="en-US" noProof="0" dirty="0" err="1"/>
              <a:t>agg</a:t>
            </a:r>
            <a:r>
              <a:rPr lang="en-US" noProof="0" dirty="0"/>
              <a:t> prob, attention as the solution.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1503097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1237520" y="4469718"/>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1297171" y="4645882"/>
            <a:ext cx="6549655" cy="1926981"/>
            <a:chOff x="774890" y="4469719"/>
            <a:chExt cx="6549655"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634994" y="5374302"/>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via Matrix Factorization </a:t>
            </a:r>
            <a:r>
              <a:rPr lang="en-US" dirty="0">
                <a:solidFill>
                  <a:schemeClr val="tx1">
                    <a:lumMod val="75000"/>
                    <a:lumOff val="25000"/>
                  </a:schemeClr>
                </a:solidFill>
              </a:rPr>
              <a:t>[1]</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[2]</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[3]</a:t>
            </a:r>
          </a:p>
        </p:txBody>
      </p:sp>
      <p:grpSp>
        <p:nvGrpSpPr>
          <p:cNvPr id="42" name="Groupe 41">
            <a:extLst>
              <a:ext uri="{FF2B5EF4-FFF2-40B4-BE49-F238E27FC236}">
                <a16:creationId xmlns:a16="http://schemas.microsoft.com/office/drawing/2014/main" id="{916D53F5-AD72-E748-8A16-7A014EFE905E}"/>
              </a:ext>
            </a:extLst>
          </p:cNvPr>
          <p:cNvGrpSpPr/>
          <p:nvPr/>
        </p:nvGrpSpPr>
        <p:grpSpPr>
          <a:xfrm>
            <a:off x="1237521" y="3517138"/>
            <a:ext cx="6668958" cy="2647550"/>
            <a:chOff x="1286780" y="3509643"/>
            <a:chExt cx="6668958" cy="2647550"/>
          </a:xfrm>
        </p:grpSpPr>
        <p:sp>
          <p:nvSpPr>
            <p:cNvPr id="28" name="Rectangle : coins arrondis 27">
              <a:extLst>
                <a:ext uri="{FF2B5EF4-FFF2-40B4-BE49-F238E27FC236}">
                  <a16:creationId xmlns:a16="http://schemas.microsoft.com/office/drawing/2014/main" id="{D7150D66-2473-324F-B797-EA95C2EFCF5A}"/>
                </a:ext>
              </a:extLst>
            </p:cNvPr>
            <p:cNvSpPr/>
            <p:nvPr/>
          </p:nvSpPr>
          <p:spPr>
            <a:xfrm>
              <a:off x="1286780" y="3890036"/>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e 28">
              <a:extLst>
                <a:ext uri="{FF2B5EF4-FFF2-40B4-BE49-F238E27FC236}">
                  <a16:creationId xmlns:a16="http://schemas.microsoft.com/office/drawing/2014/main" id="{098EFC83-3107-7E4C-B9DB-BA05D9A75F8B}"/>
                </a:ext>
              </a:extLst>
            </p:cNvPr>
            <p:cNvGrpSpPr/>
            <p:nvPr/>
          </p:nvGrpSpPr>
          <p:grpSpPr>
            <a:xfrm>
              <a:off x="1346431" y="4066200"/>
              <a:ext cx="6549655" cy="1926981"/>
              <a:chOff x="774890" y="4469719"/>
              <a:chExt cx="6549655" cy="1926981"/>
            </a:xfrm>
          </p:grpSpPr>
          <p:sp>
            <p:nvSpPr>
              <p:cNvPr id="30" name="Rectangle 29">
                <a:extLst>
                  <a:ext uri="{FF2B5EF4-FFF2-40B4-BE49-F238E27FC236}">
                    <a16:creationId xmlns:a16="http://schemas.microsoft.com/office/drawing/2014/main" id="{80F03F3C-95E0-A74B-91E9-40D021AC4728}"/>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Sentiment Analysis</a:t>
                </a:r>
              </a:p>
            </p:txBody>
          </p:sp>
          <p:sp>
            <p:nvSpPr>
              <p:cNvPr id="31" name="Rectangle 30">
                <a:extLst>
                  <a:ext uri="{FF2B5EF4-FFF2-40B4-BE49-F238E27FC236}">
                    <a16:creationId xmlns:a16="http://schemas.microsoft.com/office/drawing/2014/main" id="{E0F319E8-1A93-F341-A7F6-27E5E25320B2}"/>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32" name="ZoneTexte 31">
                <a:extLst>
                  <a:ext uri="{FF2B5EF4-FFF2-40B4-BE49-F238E27FC236}">
                    <a16:creationId xmlns:a16="http://schemas.microsoft.com/office/drawing/2014/main" id="{C53B5AD3-3AED-BF4D-94D5-9D6D857B79CA}"/>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33" name="ZoneTexte 32">
                <a:extLst>
                  <a:ext uri="{FF2B5EF4-FFF2-40B4-BE49-F238E27FC236}">
                    <a16:creationId xmlns:a16="http://schemas.microsoft.com/office/drawing/2014/main" id="{2CBA7C3B-0C2D-F545-83B1-80D6E179C82A}"/>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34" name="ZoneTexte 33">
                <a:extLst>
                  <a:ext uri="{FF2B5EF4-FFF2-40B4-BE49-F238E27FC236}">
                    <a16:creationId xmlns:a16="http://schemas.microsoft.com/office/drawing/2014/main" id="{C1B0E204-1CC3-2149-8449-E2F27539AEA4}"/>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35" name="ZoneTexte 34">
                <a:extLst>
                  <a:ext uri="{FF2B5EF4-FFF2-40B4-BE49-F238E27FC236}">
                    <a16:creationId xmlns:a16="http://schemas.microsoft.com/office/drawing/2014/main" id="{D45243A8-2606-3949-8B37-C1257DC7E6B7}"/>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36" name="Connecteur droit avec flèche 35">
                <a:extLst>
                  <a:ext uri="{FF2B5EF4-FFF2-40B4-BE49-F238E27FC236}">
                    <a16:creationId xmlns:a16="http://schemas.microsoft.com/office/drawing/2014/main" id="{C6AC442A-240C-DF47-935A-631A86C23C0D}"/>
                  </a:ext>
                </a:extLst>
              </p:cNvPr>
              <p:cNvCxnSpPr>
                <a:cxnSpLocks/>
                <a:stCxn id="32" idx="3"/>
                <a:endCxn id="30"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A2E84DC3-B219-1747-9967-2CF2AFB4281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9E18FC74-F307-9B49-81D7-56FFAB5E2FE1}"/>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5DAAA968-826C-7648-84DC-3A3973EA314A}"/>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ZoneTexte 39">
              <a:extLst>
                <a:ext uri="{FF2B5EF4-FFF2-40B4-BE49-F238E27FC236}">
                  <a16:creationId xmlns:a16="http://schemas.microsoft.com/office/drawing/2014/main" id="{F9A84A4D-B095-5E4B-ABA5-923AA9AF24EE}"/>
                </a:ext>
              </a:extLst>
            </p:cNvPr>
            <p:cNvSpPr txBox="1"/>
            <p:nvPr/>
          </p:nvSpPr>
          <p:spPr>
            <a:xfrm>
              <a:off x="1633855" y="3509643"/>
              <a:ext cx="6078812" cy="400110"/>
            </a:xfrm>
            <a:prstGeom prst="rect">
              <a:avLst/>
            </a:prstGeom>
            <a:noFill/>
          </p:spPr>
          <p:txBody>
            <a:bodyPr wrap="square" rtlCol="0">
              <a:spAutoFit/>
            </a:bodyPr>
            <a:lstStyle/>
            <a:p>
              <a:pPr algn="ctr"/>
              <a:r>
                <a:rPr lang="en-US" sz="2000" b="1" dirty="0">
                  <a:solidFill>
                    <a:schemeClr val="accent6">
                      <a:lumMod val="50000"/>
                    </a:schemeClr>
                  </a:solidFill>
                </a:rPr>
                <a:t>Hierarchical Recurrent Attentive Network</a:t>
              </a:r>
            </a:p>
          </p:txBody>
        </p:sp>
        <p:cxnSp>
          <p:nvCxnSpPr>
            <p:cNvPr id="41" name="Connecteur droit avec flèche 40">
              <a:extLst>
                <a:ext uri="{FF2B5EF4-FFF2-40B4-BE49-F238E27FC236}">
                  <a16:creationId xmlns:a16="http://schemas.microsoft.com/office/drawing/2014/main" id="{1E086310-5A6B-5E48-8FB8-8BA9543D51DD}"/>
                </a:ext>
              </a:extLst>
            </p:cNvPr>
            <p:cNvCxnSpPr>
              <a:stCxn id="31" idx="0"/>
              <a:endCxn id="30" idx="2"/>
            </p:cNvCxnSpPr>
            <p:nvPr/>
          </p:nvCxnSpPr>
          <p:spPr>
            <a:xfrm flipV="1">
              <a:off x="4684254" y="4794620"/>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Koren</a:t>
            </a:r>
            <a:r>
              <a:rPr lang="en-US" i="1" dirty="0">
                <a:solidFill>
                  <a:schemeClr val="tx1">
                    <a:lumMod val="75000"/>
                    <a:lumOff val="25000"/>
                  </a:schemeClr>
                </a:solidFill>
              </a:rPr>
              <a:t> et al., 2009, [2]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[3] Z. Yang et al., 2016</a:t>
            </a:r>
          </a:p>
        </p:txBody>
      </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18</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2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pic>
        <p:nvPicPr>
          <p:cNvPr id="7" name="Espace réservé du contenu 6">
            <a:extLst>
              <a:ext uri="{FF2B5EF4-FFF2-40B4-BE49-F238E27FC236}">
                <a16:creationId xmlns:a16="http://schemas.microsoft.com/office/drawing/2014/main" id="{C3958EC9-3296-1448-9BA3-AE6DDBAD0EEF}"/>
              </a:ext>
            </a:extLst>
          </p:cNvPr>
          <p:cNvPicPr>
            <a:picLocks noGrp="1" noChangeAspect="1"/>
          </p:cNvPicPr>
          <p:nvPr>
            <p:ph idx="1"/>
          </p:nvPr>
        </p:nvPicPr>
        <p:blipFill>
          <a:blip r:embed="rId3"/>
          <a:stretch>
            <a:fillRect/>
          </a:stretch>
        </p:blipFill>
        <p:spPr>
          <a:xfrm>
            <a:off x="1262024" y="1094162"/>
            <a:ext cx="6619952" cy="3985715"/>
          </a:xfrm>
          <a:noFill/>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237382" y="5665259"/>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237382" y="5665259"/>
                <a:ext cx="2268826" cy="332720"/>
              </a:xfrm>
              <a:prstGeom prst="rect">
                <a:avLst/>
              </a:prstGeom>
              <a:blipFill>
                <a:blip r:embed="rId4"/>
                <a:stretch>
                  <a:fillRect l="-1111" t="-3571" r="-3333" b="-28571"/>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3458218" y="5195820"/>
            <a:ext cx="1819261" cy="1327027"/>
            <a:chOff x="3576823" y="4968628"/>
            <a:chExt cx="1990352" cy="1327027"/>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966983" y="4968628"/>
                  <a:ext cx="1100859" cy="321178"/>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oMath>
                  </a14:m>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966983" y="4968628"/>
                  <a:ext cx="1100859" cy="321178"/>
                </a:xfrm>
                <a:prstGeom prst="rect">
                  <a:avLst/>
                </a:prstGeom>
                <a:blipFill>
                  <a:blip r:embed="rId5"/>
                  <a:stretch>
                    <a:fillRect l="-6250" t="-22222" r="-7500" b="-4074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6"/>
                  <a:stretch>
                    <a:fillRect l="-4167" t="-12500" b="-9375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053950" y="5356409"/>
                <a:ext cx="2995885"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func>
                            <m:funcPr>
                              <m:ctrlPr>
                                <a:rPr lang="fr-FR" sz="2000" i="1">
                                  <a:solidFill>
                                    <a:schemeClr val="tx2"/>
                                  </a:solidFill>
                                  <a:latin typeface="Cambria Math" panose="02040503050406030204" pitchFamily="18" charset="0"/>
                                </a:rPr>
                              </m:ctrlPr>
                            </m:funcPr>
                            <m:fName>
                              <m:r>
                                <m:rPr>
                                  <m:sty m:val="p"/>
                                </m:rPr>
                                <a:rPr lang="fr-FR" sz="2000">
                                  <a:solidFill>
                                    <a:schemeClr val="tx2"/>
                                  </a:solidFill>
                                  <a:latin typeface="Cambria Math" panose="02040503050406030204" pitchFamily="18" charset="0"/>
                                </a:rPr>
                                <m:t>tanh</m:t>
                              </m:r>
                            </m:fName>
                            <m:e>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𝑔</m:t>
                                  </m:r>
                                </m:sub>
                              </m:sSub>
                              <m:r>
                                <a:rPr lang="fr-FR" sz="2000" i="1">
                                  <a:solidFill>
                                    <a:schemeClr val="tx2"/>
                                  </a:solidFill>
                                  <a:latin typeface="Cambria Math" panose="02040503050406030204" pitchFamily="18" charset="0"/>
                                </a:rPr>
                                <m:t>)</m:t>
                              </m:r>
                            </m:e>
                          </m:func>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053950" y="5356409"/>
                <a:ext cx="2995885" cy="840295"/>
              </a:xfrm>
              <a:prstGeom prst="rect">
                <a:avLst/>
              </a:prstGeom>
              <a:blipFill>
                <a:blip r:embed="rId7"/>
                <a:stretch>
                  <a:fillRect l="-12236" t="-117647" r="-2954" b="-176471"/>
                </a:stretch>
              </a:blipFill>
            </p:spPr>
            <p:txBody>
              <a:bodyPr/>
              <a:lstStyle/>
              <a:p>
                <a:r>
                  <a:rPr lang="fr-FR">
                    <a:noFill/>
                  </a:rPr>
                  <a:t> </a:t>
                </a:r>
              </a:p>
            </p:txBody>
          </p:sp>
        </mc:Fallback>
      </mc:AlternateContent>
      <p:cxnSp>
        <p:nvCxnSpPr>
          <p:cNvPr id="14" name="Connecteur droit 13">
            <a:extLst>
              <a:ext uri="{FF2B5EF4-FFF2-40B4-BE49-F238E27FC236}">
                <a16:creationId xmlns:a16="http://schemas.microsoft.com/office/drawing/2014/main" id="{6EE1AE2C-586F-F040-A3AD-4EDE8F483E50}"/>
              </a:ext>
            </a:extLst>
          </p:cNvPr>
          <p:cNvCxnSpPr>
            <a:cxnSpLocks/>
          </p:cNvCxnSpPr>
          <p:nvPr/>
        </p:nvCxnSpPr>
        <p:spPr>
          <a:xfrm>
            <a:off x="3030748"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9F1FAEDF-99AF-5C45-BFA4-5FA20C4DFFB3}"/>
              </a:ext>
            </a:extLst>
          </p:cNvPr>
          <p:cNvCxnSpPr>
            <a:cxnSpLocks/>
          </p:cNvCxnSpPr>
          <p:nvPr/>
        </p:nvCxnSpPr>
        <p:spPr>
          <a:xfrm>
            <a:off x="5755867"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20</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21</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36634" y="1902343"/>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22</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572000" y="1737528"/>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955657"/>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955657"/>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211185" y="5951913"/>
            <a:ext cx="5291705" cy="369332"/>
          </a:xfrm>
          <a:prstGeom prst="rect">
            <a:avLst/>
          </a:prstGeom>
          <a:noFill/>
        </p:spPr>
        <p:txBody>
          <a:bodyPr wrap="none" rtlCol="0">
            <a:spAutoFit/>
          </a:bodyPr>
          <a:lstStyle/>
          <a:p>
            <a:r>
              <a:rPr lang="en-US" dirty="0">
                <a:solidFill>
                  <a:srgbClr val="C00000"/>
                </a:solidFill>
              </a:rPr>
              <a:t>TODO: more precision on the personalized component</a:t>
            </a:r>
          </a:p>
        </p:txBody>
      </p:sp>
    </p:spTree>
    <p:extLst>
      <p:ext uri="{BB962C8B-B14F-4D97-AF65-F5344CB8AC3E}">
        <p14:creationId xmlns:p14="http://schemas.microsoft.com/office/powerpoint/2010/main" val="26354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25</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26</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29</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spTree>
    <p:extLst>
      <p:ext uri="{BB962C8B-B14F-4D97-AF65-F5344CB8AC3E}">
        <p14:creationId xmlns:p14="http://schemas.microsoft.com/office/powerpoint/2010/main" val="412480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32</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35</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36</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264723"/>
            <a:ext cx="8074617" cy="4328557"/>
          </a:xfrm>
          <a:prstGeom prst="rect">
            <a:avLst/>
          </a:prstGeom>
          <a:noFill/>
        </p:spPr>
        <p:txBody>
          <a:bodyPr wrap="square" rtlCol="0" anchor="ctr">
            <a:spAutoFit/>
          </a:bodyPr>
          <a:lstStyle/>
          <a:p>
            <a:pPr marL="285750" indent="-285750">
              <a:lnSpc>
                <a:spcPct val="300000"/>
              </a:lnSpc>
              <a:buFont typeface="Police système Courant"/>
              <a:buChar char="→"/>
            </a:pPr>
            <a:r>
              <a:rPr lang="en-US" sz="2400" dirty="0">
                <a:solidFill>
                  <a:schemeClr val="tx2"/>
                </a:solidFill>
              </a:rPr>
              <a:t>Textual traces yield </a:t>
            </a:r>
            <a:r>
              <a:rPr lang="en-US" sz="2400" b="1" dirty="0">
                <a:solidFill>
                  <a:schemeClr val="tx2"/>
                </a:solidFill>
              </a:rPr>
              <a:t>rich</a:t>
            </a:r>
            <a:r>
              <a:rPr lang="en-US" sz="2400" dirty="0">
                <a:solidFill>
                  <a:schemeClr val="tx2"/>
                </a:solidFill>
              </a:rPr>
              <a:t> representations</a:t>
            </a:r>
          </a:p>
          <a:p>
            <a:pPr marL="285750" indent="-285750">
              <a:lnSpc>
                <a:spcPct val="300000"/>
              </a:lnSpc>
              <a:buFont typeface="Police système Courant"/>
              <a:buChar char="→"/>
            </a:pPr>
            <a:r>
              <a:rPr lang="en-US" sz="2400" dirty="0">
                <a:solidFill>
                  <a:schemeClr val="tx2"/>
                </a:solidFill>
              </a:rPr>
              <a:t>New task: </a:t>
            </a:r>
            <a:r>
              <a:rPr lang="en-US" sz="2400" b="1" dirty="0">
                <a:solidFill>
                  <a:schemeClr val="tx2"/>
                </a:solidFill>
              </a:rPr>
              <a:t>Professional Profile Learning</a:t>
            </a:r>
          </a:p>
          <a:p>
            <a:pPr marL="285750" indent="-285750">
              <a:lnSpc>
                <a:spcPct val="300000"/>
              </a:lnSpc>
              <a:buFont typeface="Police système Courant"/>
              <a:buChar char="→"/>
            </a:pPr>
            <a:r>
              <a:rPr lang="en-US" sz="2400" dirty="0">
                <a:solidFill>
                  <a:schemeClr val="tx2"/>
                </a:solidFill>
              </a:rPr>
              <a:t>New application Domain: </a:t>
            </a:r>
            <a:r>
              <a:rPr lang="en-US" sz="2400" b="1" dirty="0">
                <a:solidFill>
                  <a:schemeClr val="tx2"/>
                </a:solidFill>
              </a:rPr>
              <a:t>Human Resources</a:t>
            </a:r>
          </a:p>
          <a:p>
            <a:pPr marL="285750" indent="-285750">
              <a:lnSpc>
                <a:spcPct val="300000"/>
              </a:lnSpc>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p:txBody>
      </p:sp>
    </p:spTree>
    <p:extLst>
      <p:ext uri="{BB962C8B-B14F-4D97-AF65-F5344CB8AC3E}">
        <p14:creationId xmlns:p14="http://schemas.microsoft.com/office/powerpoint/2010/main" val="196931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40</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43</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43</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44</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44</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46</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48</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49</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55</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57</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58</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60</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61</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63</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64</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112108</TotalTime>
  <Words>3542</Words>
  <Application>Microsoft Macintosh PowerPoint</Application>
  <PresentationFormat>Affichage à l'écran (4:3)</PresentationFormat>
  <Paragraphs>621</Paragraphs>
  <Slides>65</Slides>
  <Notes>46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65</vt:i4>
      </vt:variant>
    </vt:vector>
  </HeadingPairs>
  <TitlesOfParts>
    <vt:vector size="75"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RBA</vt:lpstr>
      <vt:lpstr>The model : HRAN, RBA – our version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831</cp:revision>
  <cp:lastPrinted>2019-10-02T17:13:17Z</cp:lastPrinted>
  <dcterms:created xsi:type="dcterms:W3CDTF">2017-04-20T22:33:02Z</dcterms:created>
  <dcterms:modified xsi:type="dcterms:W3CDTF">2021-11-15T09:43:34Z</dcterms:modified>
  <cp:category/>
</cp:coreProperties>
</file>